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  <p:sldMasterId id="2147483708" r:id="rId2"/>
    <p:sldMasterId id="2147483730" r:id="rId3"/>
  </p:sldMasterIdLst>
  <p:notesMasterIdLst>
    <p:notesMasterId r:id="rId23"/>
  </p:notesMasterIdLst>
  <p:sldIdLst>
    <p:sldId id="1215" r:id="rId4"/>
    <p:sldId id="2147472714" r:id="rId5"/>
    <p:sldId id="2147472713" r:id="rId6"/>
    <p:sldId id="256" r:id="rId7"/>
    <p:sldId id="286" r:id="rId8"/>
    <p:sldId id="2930" r:id="rId9"/>
    <p:sldId id="2147472477" r:id="rId10"/>
    <p:sldId id="1254" r:id="rId11"/>
    <p:sldId id="1259" r:id="rId12"/>
    <p:sldId id="2147472712" r:id="rId13"/>
    <p:sldId id="2147472708" r:id="rId14"/>
    <p:sldId id="1203" r:id="rId15"/>
    <p:sldId id="2147472706" r:id="rId16"/>
    <p:sldId id="1258" r:id="rId17"/>
    <p:sldId id="2147472709" r:id="rId18"/>
    <p:sldId id="1262" r:id="rId19"/>
    <p:sldId id="2147472707" r:id="rId20"/>
    <p:sldId id="2147472710" r:id="rId21"/>
    <p:sldId id="214747271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BAC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7"/>
    <p:restoredTop sz="94741"/>
  </p:normalViewPr>
  <p:slideViewPr>
    <p:cSldViewPr snapToGrid="0">
      <p:cViewPr varScale="1">
        <p:scale>
          <a:sx n="102" d="100"/>
          <a:sy n="102" d="100"/>
        </p:scale>
        <p:origin x="20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A44B9-E32D-ED43-9C84-9B3C88D27A3C}" type="datetimeFigureOut">
              <a:rPr lang="en-US" smtClean="0"/>
              <a:t>9/16/25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75F96-B0E7-9340-830C-FA74C0D48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95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75F96-B0E7-9340-830C-FA74C0D482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69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1785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75F96-B0E7-9340-830C-FA74C0D482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09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9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20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61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7665D16A-5F90-4B72-97CC-CB791922DCBB}" type="datetime1">
              <a:rPr lang="sv-SE" smtClean="0"/>
              <a:t>2025-09-16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7" name="Picture 6" descr="A blue sphere with a white center&#10;&#10;Description automatically generated">
            <a:extLst>
              <a:ext uri="{FF2B5EF4-FFF2-40B4-BE49-F238E27FC236}">
                <a16:creationId xmlns:a16="http://schemas.microsoft.com/office/drawing/2014/main" id="{166599A3-091E-94B8-8998-2FAD036225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42786" y="368161"/>
            <a:ext cx="849382" cy="84938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4937E1-F316-C76C-9E9C-C47D96AF17DA}"/>
              </a:ext>
            </a:extLst>
          </p:cNvPr>
          <p:cNvCxnSpPr/>
          <p:nvPr userDrawn="1"/>
        </p:nvCxnSpPr>
        <p:spPr>
          <a:xfrm>
            <a:off x="1094400" y="1011612"/>
            <a:ext cx="9369309" cy="0"/>
          </a:xfrm>
          <a:prstGeom prst="line">
            <a:avLst/>
          </a:prstGeom>
          <a:ln>
            <a:solidFill>
              <a:srgbClr val="BACA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7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742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out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37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895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64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224041" cy="68579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9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DC27D-A336-6E4B-B112-3D8F93FE7981}"/>
              </a:ext>
            </a:extLst>
          </p:cNvPr>
          <p:cNvSpPr/>
          <p:nvPr userDrawn="1"/>
        </p:nvSpPr>
        <p:spPr>
          <a:xfrm>
            <a:off x="1" y="0"/>
            <a:ext cx="5256212" cy="6857999"/>
          </a:xfrm>
          <a:prstGeom prst="rect">
            <a:avLst/>
          </a:prstGeom>
          <a:solidFill>
            <a:srgbClr val="A7C9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57044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3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50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09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0531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630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67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9530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FCF67-E19C-DE4A-8BE9-AFBEBE84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256E59-D378-3C45-BC58-2A73BF0E95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B56A95A0-DD9A-7D4C-AA83-A6974F5C1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16058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457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040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52093"/>
            <a:ext cx="7772775" cy="4420913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F90BE-5CE7-AB49-951D-ACC0D6CF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D0059-D5DA-584C-B1E3-3C64F373556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159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65345"/>
            <a:ext cx="7772400" cy="4420913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4E7E3-7114-E84E-B8AE-18E000EB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332019-365F-E042-B5D7-175C9167CE36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8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544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5125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736546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3050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userDrawn="1">
  <p:cSld name="Två innehållsdela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sv-SE"/>
              <a:t>Klicka här för att ändra format</a:t>
            </a:r>
            <a:endParaRPr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 bwMode="auto">
          <a:xfrm>
            <a:off x="455664" y="1231604"/>
            <a:ext cx="5384800" cy="4894561"/>
          </a:xfrm>
        </p:spPr>
        <p:txBody>
          <a:bodyPr lIns="0" tIns="0" rIns="0" bIns="0">
            <a:normAutofit/>
          </a:bodyPr>
          <a:lstStyle>
            <a:lvl1pPr>
              <a:defRPr sz="2650"/>
            </a:lvl1pPr>
            <a:lvl2pPr>
              <a:defRPr sz="2650"/>
            </a:lvl2pPr>
            <a:lvl3pPr>
              <a:defRPr sz="2650"/>
            </a:lvl3pPr>
            <a:lvl4pPr>
              <a:defRPr sz="2650"/>
            </a:lvl4pPr>
            <a:lvl5pPr>
              <a:defRPr sz="265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>
              <a:defRPr/>
            </a:pPr>
            <a:r>
              <a:rPr lang="sv-SE"/>
              <a:t>Klicka här för att ändra format på bakgrundstexten</a:t>
            </a:r>
            <a:endParaRPr/>
          </a:p>
          <a:p>
            <a:pPr lvl="1">
              <a:defRPr/>
            </a:pPr>
            <a:r>
              <a:rPr lang="sv-SE"/>
              <a:t>Nivå två</a:t>
            </a:r>
            <a:endParaRPr/>
          </a:p>
          <a:p>
            <a:pPr lvl="2">
              <a:defRPr/>
            </a:pPr>
            <a:r>
              <a:rPr lang="sv-SE"/>
              <a:t>Nivå tre</a:t>
            </a:r>
            <a:endParaRPr/>
          </a:p>
          <a:p>
            <a:pPr lvl="3">
              <a:defRPr/>
            </a:pPr>
            <a:r>
              <a:rPr lang="sv-SE"/>
              <a:t>Nivå fyra</a:t>
            </a:r>
            <a:endParaRPr/>
          </a:p>
          <a:p>
            <a:pPr lvl="4">
              <a:defRPr/>
            </a:pPr>
            <a:r>
              <a:rPr lang="sv-SE"/>
              <a:t>Nivå fem</a:t>
            </a:r>
            <a:endParaRPr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 bwMode="auto">
          <a:xfrm>
            <a:off x="6364364" y="1231604"/>
            <a:ext cx="5384800" cy="4894561"/>
          </a:xfrm>
        </p:spPr>
        <p:txBody>
          <a:bodyPr lIns="0" tIns="0" bIns="0">
            <a:normAutofit/>
          </a:bodyPr>
          <a:lstStyle>
            <a:lvl1pPr>
              <a:defRPr sz="2650"/>
            </a:lvl1pPr>
            <a:lvl2pPr>
              <a:defRPr sz="2650"/>
            </a:lvl2pPr>
            <a:lvl3pPr>
              <a:defRPr sz="2650"/>
            </a:lvl3pPr>
            <a:lvl4pPr>
              <a:defRPr sz="2650"/>
            </a:lvl4pPr>
            <a:lvl5pPr>
              <a:defRPr sz="265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>
              <a:defRPr/>
            </a:pPr>
            <a:r>
              <a:rPr lang="sv-SE"/>
              <a:t>Klicka här för att ändra format på bakgrundstexten</a:t>
            </a:r>
            <a:endParaRPr/>
          </a:p>
          <a:p>
            <a:pPr lvl="1">
              <a:defRPr/>
            </a:pPr>
            <a:r>
              <a:rPr lang="sv-SE"/>
              <a:t>Nivå två</a:t>
            </a:r>
            <a:endParaRPr/>
          </a:p>
          <a:p>
            <a:pPr lvl="2">
              <a:defRPr/>
            </a:pPr>
            <a:r>
              <a:rPr lang="sv-SE"/>
              <a:t>Nivå tre</a:t>
            </a:r>
            <a:endParaRPr/>
          </a:p>
          <a:p>
            <a:pPr lvl="3">
              <a:defRPr/>
            </a:pPr>
            <a:r>
              <a:rPr lang="sv-SE"/>
              <a:t>Nivå fyra</a:t>
            </a:r>
            <a:endParaRPr/>
          </a:p>
          <a:p>
            <a:pPr lvl="4">
              <a:defRPr/>
            </a:pPr>
            <a:r>
              <a:rPr lang="sv-SE"/>
              <a:t>Nivå fem</a:t>
            </a:r>
            <a:endParaRPr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BB3E68B-AA29-4F4A-8F77-CB89B298E5B3}" type="datetime1">
              <a:rPr lang="sv-SE"/>
              <a:t>2025-09-16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7DED537-10C4-8C40-8E87-51060FF45365}" type="slidenum">
              <a:rPr lang="sv-SE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0424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2138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8838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274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456" y="1195253"/>
            <a:ext cx="5161343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1" y="0"/>
            <a:ext cx="5521125" cy="68579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2456" y="2226365"/>
            <a:ext cx="5161343" cy="3774054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518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gra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93A7D-C38E-D2B7-9EA5-F57CB6D4A2CF}"/>
              </a:ext>
            </a:extLst>
          </p:cNvPr>
          <p:cNvSpPr/>
          <p:nvPr userDrawn="1"/>
        </p:nvSpPr>
        <p:spPr>
          <a:xfrm>
            <a:off x="-1" y="0"/>
            <a:ext cx="532435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667" y="1195253"/>
            <a:ext cx="5427133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26667" y="2226365"/>
            <a:ext cx="5427133" cy="3774054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003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03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109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122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3969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8896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639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6193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FCF67-E19C-DE4A-8BE9-AFBEBE84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256E59-D378-3C45-BC58-2A73BF0E95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B56A95A0-DD9A-7D4C-AA83-A6974F5C1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512930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2048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12598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52093"/>
            <a:ext cx="7772775" cy="4420913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F90BE-5CE7-AB49-951D-ACC0D6CF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D0059-D5DA-584C-B1E3-3C64F373556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3756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65345"/>
            <a:ext cx="7772400" cy="4420913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4E7E3-7114-E84E-B8AE-18E000EB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332019-365F-E042-B5D7-175C9167CE36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30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9/16/25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748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5510564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688380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210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9/16/25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56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9/16/25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6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7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2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9E43E8-95F4-A043-8F53-596E8B895A57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7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6819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9/16/25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4568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cripts.iucr.org/cgi-bin/citedin?search_on=name&amp;author_name=Pedersen%2C%20J%2ES%2E" TargetMode="External"/><Relationship Id="rId4" Type="http://schemas.openxmlformats.org/officeDocument/2006/relationships/hyperlink" Target="https://scripts.iucr.org/cgi-bin/citedin?search_on=name&amp;author_name=Lytje%2C%20K%2E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scripts.iucr.org/cgi-bin/citedin?search_on=name&amp;author_name=Brookes%2C%20E%2E" TargetMode="External"/><Relationship Id="rId13" Type="http://schemas.openxmlformats.org/officeDocument/2006/relationships/hyperlink" Target="https://journals.iucr.org/j/issues/2023/04/00/jl5064/index.html#oidd" TargetMode="External"/><Relationship Id="rId3" Type="http://schemas.openxmlformats.org/officeDocument/2006/relationships/image" Target="../media/image27.png"/><Relationship Id="rId7" Type="http://schemas.openxmlformats.org/officeDocument/2006/relationships/hyperlink" Target="https://journals.iucr.org/j/issues/2023/04/00/jl5064/index.html#cor" TargetMode="External"/><Relationship Id="rId12" Type="http://schemas.openxmlformats.org/officeDocument/2006/relationships/hyperlink" Target="https://scripts.iucr.org/cgi-bin/citedin?search_on=name&amp;author_name=Kirkensgaard%2C%20J%2EJ%2EK%2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journals.iucr.org/j/issues/2023/04/00/jl5064/index.html#oida" TargetMode="External"/><Relationship Id="rId11" Type="http://schemas.openxmlformats.org/officeDocument/2006/relationships/hyperlink" Target="https://journals.iucr.org/j/issues/2023/04/00/jl5064/index.html#oidc" TargetMode="External"/><Relationship Id="rId5" Type="http://schemas.openxmlformats.org/officeDocument/2006/relationships/hyperlink" Target="https://scripts.iucr.org/cgi-bin/citedin?search_on=name&amp;author_name=Larsen%2C%20A%2EH%2E" TargetMode="External"/><Relationship Id="rId10" Type="http://schemas.openxmlformats.org/officeDocument/2006/relationships/hyperlink" Target="https://scripts.iucr.org/cgi-bin/citedin?search_on=name&amp;author_name=Pedersen%2C%20M%2EC%2E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s://journals.iucr.org/j/issues/2023/04/00/jl5064/index.html#oidb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68DF-5F7B-FB57-A202-4EF55720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Agenda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7AD6A-C576-A183-F6ED-D7C6B6C6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</a:t>
            </a:fld>
            <a:endParaRPr lang="sv-S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55798-AEBF-8166-3779-3407F6B51AFA}"/>
              </a:ext>
            </a:extLst>
          </p:cNvPr>
          <p:cNvSpPr txBox="1"/>
          <p:nvPr/>
        </p:nvSpPr>
        <p:spPr>
          <a:xfrm>
            <a:off x="1103708" y="1405269"/>
            <a:ext cx="9359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1. Objectives of the Meeting (5 mins)  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2. Quick </a:t>
            </a:r>
            <a:r>
              <a:rPr lang="en-US" sz="2400" dirty="0">
                <a:solidFill>
                  <a:srgbClr val="212121"/>
                </a:solidFill>
                <a:latin typeface="Aptos" panose="020B0004020202020204" pitchFamily="34" charset="0"/>
              </a:rPr>
              <a:t>overview of </a:t>
            </a:r>
            <a:r>
              <a:rPr lang="en-US" sz="2400" b="0" i="0" u="none" strike="noStrike" dirty="0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SasView</a:t>
            </a:r>
            <a:r>
              <a:rPr lang="en-US" sz="24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 functionalities for </a:t>
            </a:r>
            <a:r>
              <a:rPr lang="en-US" sz="2400" b="0" i="0" u="none" strike="noStrike" dirty="0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BioSAS</a:t>
            </a:r>
            <a:r>
              <a:rPr lang="en-US" sz="24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 (10 mins)   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3. </a:t>
            </a:r>
            <a:r>
              <a:rPr lang="en-US" sz="2400" dirty="0">
                <a:solidFill>
                  <a:srgbClr val="212121"/>
                </a:solidFill>
                <a:latin typeface="Aptos" panose="020B0004020202020204" pitchFamily="34" charset="0"/>
              </a:rPr>
              <a:t>Discussion: What are we missing?</a:t>
            </a:r>
            <a:r>
              <a:rPr lang="en-US" sz="24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 (35 mins)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4. Next steps (10 mins)</a:t>
            </a:r>
          </a:p>
        </p:txBody>
      </p:sp>
    </p:spTree>
    <p:extLst>
      <p:ext uri="{BB962C8B-B14F-4D97-AF65-F5344CB8AC3E}">
        <p14:creationId xmlns:p14="http://schemas.microsoft.com/office/powerpoint/2010/main" val="93388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24A8-25EE-5468-72D7-5E8C31C3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P(r) inversion using Moore’s derivation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ED135-6B43-7411-F0D7-5E8D06500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420" y="3204839"/>
            <a:ext cx="2485306" cy="2230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35B13A-B76C-E751-2B62-4B5D280AE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420" y="1422758"/>
            <a:ext cx="2545116" cy="1499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2AEBD7-4F1C-0FCD-6C77-F653639C98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90"/>
          <a:stretch/>
        </p:blipFill>
        <p:spPr>
          <a:xfrm>
            <a:off x="5821659" y="1434630"/>
            <a:ext cx="2399100" cy="2396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648F79-95AB-BD3A-3BC1-6424AB9BEB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379"/>
          <a:stretch/>
        </p:blipFill>
        <p:spPr>
          <a:xfrm>
            <a:off x="761006" y="4023564"/>
            <a:ext cx="7631583" cy="185750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ABB6786-4B57-BF95-D768-9838C5061D21}"/>
              </a:ext>
            </a:extLst>
          </p:cNvPr>
          <p:cNvGrpSpPr/>
          <p:nvPr/>
        </p:nvGrpSpPr>
        <p:grpSpPr>
          <a:xfrm>
            <a:off x="1834390" y="1736422"/>
            <a:ext cx="2742407" cy="1633728"/>
            <a:chOff x="4871269" y="1578969"/>
            <a:chExt cx="2742407" cy="16337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56A33D-8834-1FFE-3F9F-BF19AC0B2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000" t="13548" r="27867" b="10581"/>
            <a:stretch/>
          </p:blipFill>
          <p:spPr>
            <a:xfrm>
              <a:off x="4871269" y="1578969"/>
              <a:ext cx="1922687" cy="1633728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8935BC3-91C7-8CC1-4F45-4E6D1223029D}"/>
                </a:ext>
              </a:extLst>
            </p:cNvPr>
            <p:cNvCxnSpPr/>
            <p:nvPr/>
          </p:nvCxnSpPr>
          <p:spPr>
            <a:xfrm>
              <a:off x="4950516" y="1868491"/>
              <a:ext cx="1764191" cy="942145"/>
            </a:xfrm>
            <a:prstGeom prst="straightConnector1">
              <a:avLst/>
            </a:prstGeom>
            <a:ln w="76200" cap="flat" cmpd="sng" algn="ctr">
              <a:solidFill>
                <a:schemeClr val="accent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D05D4C-0DCC-A06F-DEEA-C210C7BDB370}"/>
                </a:ext>
              </a:extLst>
            </p:cNvPr>
            <p:cNvSpPr txBox="1"/>
            <p:nvPr/>
          </p:nvSpPr>
          <p:spPr>
            <a:xfrm>
              <a:off x="6874691" y="2018669"/>
              <a:ext cx="738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v-SE" sz="2400" b="1" dirty="0" err="1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D</a:t>
              </a:r>
              <a:r>
                <a:rPr lang="sv-SE" sz="2400" b="1" baseline="-25000" dirty="0" err="1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max</a:t>
              </a:r>
              <a:endParaRPr lang="sv-SE" sz="2400" b="1" baseline="-250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55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5B004-9085-71D2-A3E7-85960BA51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SLD calculator works for AA sequence</a:t>
            </a:r>
          </a:p>
        </p:txBody>
      </p:sp>
      <p:pic>
        <p:nvPicPr>
          <p:cNvPr id="6" name="Content Placeholder 5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D2BBD334-E46F-5634-F7AA-68839412C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2220" y="1239799"/>
            <a:ext cx="5407560" cy="5352828"/>
          </a:xfrm>
        </p:spPr>
      </p:pic>
    </p:spTree>
    <p:extLst>
      <p:ext uri="{BB962C8B-B14F-4D97-AF65-F5344CB8AC3E}">
        <p14:creationId xmlns:p14="http://schemas.microsoft.com/office/powerpoint/2010/main" val="420076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9226-6B33-EB4F-BE8D-368DACFE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0" dirty="0"/>
              <a:t>Generic Scattering calculator improvements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BFB8B-532C-1F40-8CA0-E9E744E0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12</a:t>
            </a:fld>
            <a:endParaRPr lang="sv-SE" dirty="0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C420B3B0-06A0-282F-724D-D05E7B38F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307" y="1408944"/>
            <a:ext cx="6477889" cy="4398565"/>
          </a:xfrm>
        </p:spPr>
      </p:pic>
      <p:sp>
        <p:nvSpPr>
          <p:cNvPr id="10" name="Shape 393">
            <a:extLst>
              <a:ext uri="{FF2B5EF4-FFF2-40B4-BE49-F238E27FC236}">
                <a16:creationId xmlns:a16="http://schemas.microsoft.com/office/drawing/2014/main" id="{56F28426-4F48-9040-B0AE-E1BCF94E766E}"/>
              </a:ext>
            </a:extLst>
          </p:cNvPr>
          <p:cNvSpPr/>
          <p:nvPr/>
        </p:nvSpPr>
        <p:spPr>
          <a:xfrm>
            <a:off x="7153432" y="1408944"/>
            <a:ext cx="5038568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Interacting bio-molecules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Generate scattering profile from PDB file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Save as a custom/plugin model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Use for fitting with structure factors (including beta approximation)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PDB reader and engine refactored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8FC19FDB-0752-B743-D254-E22C536E6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07" y="5885679"/>
            <a:ext cx="7489551" cy="816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9675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Validation of electron-microscopy maps using solution small-angle X-ray scattering</a:t>
            </a:r>
          </a:p>
          <a:p>
            <a:pPr defTabSz="914400"/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0000"/>
                </a:solidFill>
                <a:effectLst/>
                <a:latin typeface="Verdana" panose="020B0604030504040204" pitchFamily="34" charset="0"/>
                <a:hlinkClick r:id="rId4"/>
              </a:rPr>
              <a:t>Kristian Lytje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 and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0000"/>
                </a:solidFill>
                <a:effectLst/>
                <a:latin typeface="Verdana" panose="020B0604030504040204" pitchFamily="34" charset="0"/>
                <a:hlinkClick r:id="rId5"/>
              </a:rPr>
              <a:t>Jan Skov Pedersen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0000"/>
                </a:solidFill>
                <a:effectLst/>
                <a:latin typeface="Verdana" panose="020B0604030504040204" pitchFamily="34" charset="0"/>
              </a:rPr>
              <a:t>, Volume 80| Part 7| July 2024| Pages 493-505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29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7210F-2FA9-F96C-9FA0-FE790C11C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754AB-7A84-EFDC-A47E-4FA8D9E5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13122"/>
            <a:ext cx="9360000" cy="657339"/>
          </a:xfrm>
        </p:spPr>
        <p:txBody>
          <a:bodyPr>
            <a:normAutofit fontScale="90000"/>
          </a:bodyPr>
          <a:lstStyle/>
          <a:p>
            <a:r>
              <a:rPr lang="sv-SE" b="0" dirty="0"/>
              <a:t>Shape2SAS</a:t>
            </a:r>
            <a:endParaRPr lang="en-SE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2ACF9-A6B9-EC33-1EE6-96F05D5FE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13</a:t>
            </a:fld>
            <a:endParaRPr lang="sv-SE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8E3C6C-3FEE-7516-C14A-7F08BE657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134" y="1085720"/>
            <a:ext cx="6982158" cy="4483167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E08E2F-5115-7BD4-A299-A1C237B13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664" y="3656654"/>
            <a:ext cx="4797287" cy="314178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E029B-1263-2EC8-551B-410101710202}"/>
              </a:ext>
            </a:extLst>
          </p:cNvPr>
          <p:cNvCxnSpPr>
            <a:cxnSpLocks/>
          </p:cNvCxnSpPr>
          <p:nvPr/>
        </p:nvCxnSpPr>
        <p:spPr>
          <a:xfrm flipV="1">
            <a:off x="1103709" y="2981739"/>
            <a:ext cx="1003387" cy="44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F106E49-197C-DF20-C4AB-239034B8D80F}"/>
              </a:ext>
            </a:extLst>
          </p:cNvPr>
          <p:cNvSpPr txBox="1"/>
          <p:nvPr/>
        </p:nvSpPr>
        <p:spPr>
          <a:xfrm>
            <a:off x="225287" y="3205369"/>
            <a:ext cx="1091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 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15264B-43B0-9FD2-1D18-0B0B89CBF195}"/>
              </a:ext>
            </a:extLst>
          </p:cNvPr>
          <p:cNvCxnSpPr>
            <a:cxnSpLocks/>
          </p:cNvCxnSpPr>
          <p:nvPr/>
        </p:nvCxnSpPr>
        <p:spPr>
          <a:xfrm flipH="1" flipV="1">
            <a:off x="7540487" y="2323518"/>
            <a:ext cx="1378911" cy="87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19E62B2-0F09-2537-511C-CCBFFF153570}"/>
              </a:ext>
            </a:extLst>
          </p:cNvPr>
          <p:cNvSpPr txBox="1"/>
          <p:nvPr/>
        </p:nvSpPr>
        <p:spPr>
          <a:xfrm>
            <a:off x="9171622" y="2087668"/>
            <a:ext cx="1339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 </a:t>
            </a:r>
            <a:br>
              <a:rPr lang="en-US" dirty="0"/>
            </a:br>
            <a:r>
              <a:rPr lang="en-US" dirty="0"/>
              <a:t>visualization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01D2BD-FC0C-4AB5-6D44-AFC9A8BAE282}"/>
              </a:ext>
            </a:extLst>
          </p:cNvPr>
          <p:cNvCxnSpPr>
            <a:cxnSpLocks/>
          </p:cNvCxnSpPr>
          <p:nvPr/>
        </p:nvCxnSpPr>
        <p:spPr>
          <a:xfrm flipH="1">
            <a:off x="10219941" y="4326348"/>
            <a:ext cx="863316" cy="21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C57241C-7BE0-0823-C18A-2817667746AC}"/>
              </a:ext>
            </a:extLst>
          </p:cNvPr>
          <p:cNvSpPr txBox="1"/>
          <p:nvPr/>
        </p:nvSpPr>
        <p:spPr>
          <a:xfrm>
            <a:off x="11047956" y="3614694"/>
            <a:ext cx="1339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Scattering profile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AE3351-7946-0688-205E-CF71A486AAA6}"/>
              </a:ext>
            </a:extLst>
          </p:cNvPr>
          <p:cNvCxnSpPr>
            <a:cxnSpLocks/>
          </p:cNvCxnSpPr>
          <p:nvPr/>
        </p:nvCxnSpPr>
        <p:spPr>
          <a:xfrm flipV="1">
            <a:off x="5677020" y="4340157"/>
            <a:ext cx="1090326" cy="292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25459D1-0C47-D441-03FC-42D90B77F76E}"/>
              </a:ext>
            </a:extLst>
          </p:cNvPr>
          <p:cNvSpPr txBox="1"/>
          <p:nvPr/>
        </p:nvSpPr>
        <p:spPr>
          <a:xfrm>
            <a:off x="4523585" y="4356371"/>
            <a:ext cx="1339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Structure</a:t>
            </a:r>
          </a:p>
          <a:p>
            <a:r>
              <a:rPr lang="en-US" dirty="0"/>
              <a:t>factor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F04CB8-BE5E-AA75-0212-771F37CBFD46}"/>
              </a:ext>
            </a:extLst>
          </p:cNvPr>
          <p:cNvSpPr txBox="1"/>
          <p:nvPr/>
        </p:nvSpPr>
        <p:spPr>
          <a:xfrm>
            <a:off x="7211224" y="6383774"/>
            <a:ext cx="174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 saving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9C875C2-2800-1D16-4D2C-A5D4E625BA3A}"/>
              </a:ext>
            </a:extLst>
          </p:cNvPr>
          <p:cNvCxnSpPr>
            <a:cxnSpLocks/>
          </p:cNvCxnSpPr>
          <p:nvPr/>
        </p:nvCxnSpPr>
        <p:spPr>
          <a:xfrm>
            <a:off x="8919398" y="6568440"/>
            <a:ext cx="843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96BB019-F923-0794-B5F6-2D7B0473A8AE}"/>
              </a:ext>
            </a:extLst>
          </p:cNvPr>
          <p:cNvSpPr txBox="1"/>
          <p:nvPr/>
        </p:nvSpPr>
        <p:spPr>
          <a:xfrm>
            <a:off x="1" y="5955775"/>
            <a:ext cx="5649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i="1" u="none" strike="noStrike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Shape2SAS</a:t>
            </a:r>
            <a:r>
              <a:rPr lang="en-US" sz="1200" i="0" u="none" strike="noStrike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: a web application to simulate small-angle scattering data and pair distance distributions from user-defined shapes. 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F1C4700-F58D-2234-0675-2A5AD88BB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1" y="6396051"/>
            <a:ext cx="4480714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5"/>
              </a:rPr>
              <a:t>Andreas Haahr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5"/>
              </a:rPr>
              <a:t>Larsen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,</a:t>
            </a:r>
            <a:r>
              <a:rPr kumimoji="0" lang="en-US" altLang="en-US" sz="600" b="1" i="0" u="none" strike="noStrike" cap="none" normalizeH="0" baseline="30000" dirty="0" err="1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6"/>
              </a:rPr>
              <a:t>a</a:t>
            </a:r>
            <a:r>
              <a:rPr kumimoji="0" lang="en-US" altLang="en-US" sz="600" b="1" i="0" u="none" strike="noStrike" cap="none" normalizeH="0" baseline="30000" dirty="0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7"/>
              </a:rPr>
              <a:t>*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7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8"/>
              </a:rPr>
              <a:t>Emre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8"/>
              </a:rPr>
              <a:t>Brookes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,</a:t>
            </a:r>
            <a:r>
              <a:rPr kumimoji="0" lang="en-US" altLang="en-US" sz="600" b="1" i="0" u="none" strike="noStrike" cap="none" normalizeH="0" baseline="30000" dirty="0" err="1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9"/>
              </a:rPr>
              <a:t>b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10"/>
              </a:rPr>
              <a:t>Martin Cramer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10"/>
              </a:rPr>
              <a:t>Pedersen</a:t>
            </a:r>
            <a:r>
              <a:rPr kumimoji="0" lang="en-US" altLang="en-US" sz="600" b="1" i="0" u="none" strike="noStrike" cap="none" normalizeH="0" baseline="30000" dirty="0" err="1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11"/>
              </a:rPr>
              <a:t>c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11"/>
              </a:rPr>
              <a:t> </a:t>
            </a:r>
            <a:br>
              <a:rPr lang="en-US" altLang="en-US" sz="900" b="1" dirty="0">
                <a:solidFill>
                  <a:srgbClr val="7C3A1D"/>
                </a:solidFill>
                <a:latin typeface="Verdana" panose="020B0604030504040204" pitchFamily="34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and 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12"/>
              </a:rPr>
              <a:t>Jacob Judas Kain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12"/>
              </a:rPr>
              <a:t>Kirkensgaard</a:t>
            </a:r>
            <a:r>
              <a:rPr kumimoji="0" lang="en-US" altLang="en-US" sz="600" b="1" i="0" u="none" strike="noStrike" cap="none" normalizeH="0" baseline="30000" dirty="0" err="1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11"/>
              </a:rPr>
              <a:t>c,</a:t>
            </a:r>
            <a:r>
              <a:rPr kumimoji="0" lang="en-US" altLang="en-US" sz="600" b="1" i="0" u="none" strike="noStrike" cap="none" normalizeH="0" baseline="30000" dirty="0" err="1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13"/>
              </a:rPr>
              <a:t>d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  <a:hlinkClick r:id="rId13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7C3A1D"/>
                </a:solidFill>
                <a:effectLst/>
                <a:latin typeface="Verdana" panose="020B0604030504040204" pitchFamily="34" charset="0"/>
              </a:rPr>
              <a:t>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15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D51B-0B60-2BE6-86EB-DD733369E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13122"/>
            <a:ext cx="9360000" cy="657339"/>
          </a:xfrm>
        </p:spPr>
        <p:txBody>
          <a:bodyPr>
            <a:normAutofit fontScale="90000"/>
          </a:bodyPr>
          <a:lstStyle/>
          <a:p>
            <a:r>
              <a:rPr lang="sv-SE" b="0" dirty="0" err="1"/>
              <a:t>Particle</a:t>
            </a:r>
            <a:r>
              <a:rPr lang="sv-SE" b="0" dirty="0"/>
              <a:t> Editor</a:t>
            </a:r>
            <a:endParaRPr lang="en-SE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3FCC4-E8CE-C680-00C9-09921A1F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14</a:t>
            </a:fld>
            <a:endParaRPr lang="sv-SE"/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5A160ACF-9951-D9F0-B0A7-A12DDC74A3BB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2532066" y="1327676"/>
            <a:ext cx="6434134" cy="483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FFAB7-953D-7CE7-A8F0-B0811FE7E0FF}"/>
              </a:ext>
            </a:extLst>
          </p:cNvPr>
          <p:cNvSpPr txBox="1"/>
          <p:nvPr/>
        </p:nvSpPr>
        <p:spPr>
          <a:xfrm>
            <a:off x="352586" y="1816924"/>
            <a:ext cx="2039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Define functions</a:t>
            </a:r>
          </a:p>
          <a:p>
            <a:pPr algn="ctr"/>
            <a:r>
              <a:rPr lang="en-GB" dirty="0" err="1">
                <a:solidFill>
                  <a:schemeClr val="accent1"/>
                </a:solidFill>
              </a:rPr>
              <a:t>sld</a:t>
            </a:r>
            <a:r>
              <a:rPr lang="en-GB" dirty="0"/>
              <a:t> and (optionally) 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magnetism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D0332B-81FB-6462-0431-944A24B26F37}"/>
              </a:ext>
            </a:extLst>
          </p:cNvPr>
          <p:cNvCxnSpPr/>
          <p:nvPr/>
        </p:nvCxnSpPr>
        <p:spPr>
          <a:xfrm>
            <a:off x="1206500" y="2901186"/>
            <a:ext cx="1244600" cy="42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E6A352-DB5A-10C9-4558-E27A8124EBAC}"/>
              </a:ext>
            </a:extLst>
          </p:cNvPr>
          <p:cNvSpPr txBox="1"/>
          <p:nvPr/>
        </p:nvSpPr>
        <p:spPr>
          <a:xfrm>
            <a:off x="9747116" y="1904236"/>
            <a:ext cx="185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sld</a:t>
            </a:r>
            <a:r>
              <a:rPr lang="en-GB" dirty="0"/>
              <a:t> / magnetism</a:t>
            </a:r>
          </a:p>
          <a:p>
            <a:r>
              <a:rPr lang="en-GB" dirty="0"/>
              <a:t>“x-ray” projection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AFE870-CFA1-96E3-859E-A2F0D8307DE0}"/>
              </a:ext>
            </a:extLst>
          </p:cNvPr>
          <p:cNvSpPr txBox="1"/>
          <p:nvPr/>
        </p:nvSpPr>
        <p:spPr>
          <a:xfrm>
            <a:off x="9912483" y="3669771"/>
            <a:ext cx="1688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sld</a:t>
            </a:r>
            <a:r>
              <a:rPr lang="en-GB" dirty="0"/>
              <a:t> / magnetism</a:t>
            </a:r>
          </a:p>
          <a:p>
            <a:r>
              <a:rPr lang="en-GB" dirty="0"/>
              <a:t>cross section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01C34A-48C7-6648-FA9E-92C73182DFA4}"/>
              </a:ext>
            </a:extLst>
          </p:cNvPr>
          <p:cNvCxnSpPr>
            <a:stCxn id="12" idx="1"/>
          </p:cNvCxnSpPr>
          <p:nvPr/>
        </p:nvCxnSpPr>
        <p:spPr>
          <a:xfrm flipH="1">
            <a:off x="8870950" y="2227402"/>
            <a:ext cx="876166" cy="17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FE3D78-B009-73EA-1F03-4DBB514E6723}"/>
              </a:ext>
            </a:extLst>
          </p:cNvPr>
          <p:cNvCxnSpPr>
            <a:stCxn id="13" idx="1"/>
          </p:cNvCxnSpPr>
          <p:nvPr/>
        </p:nvCxnSpPr>
        <p:spPr>
          <a:xfrm flipH="1">
            <a:off x="8870950" y="3992937"/>
            <a:ext cx="1041533" cy="12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173670-5FBA-CEDD-CD75-103CAE47961D}"/>
              </a:ext>
            </a:extLst>
          </p:cNvPr>
          <p:cNvSpPr txBox="1"/>
          <p:nvPr/>
        </p:nvSpPr>
        <p:spPr>
          <a:xfrm>
            <a:off x="9556750" y="4977422"/>
            <a:ext cx="196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Magnetic field</a:t>
            </a:r>
          </a:p>
          <a:p>
            <a:r>
              <a:rPr lang="en-GB" dirty="0"/>
              <a:t>controls for display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D7B103-BB35-5F00-3B59-24802238F59E}"/>
              </a:ext>
            </a:extLst>
          </p:cNvPr>
          <p:cNvCxnSpPr>
            <a:stCxn id="16" idx="1"/>
          </p:cNvCxnSpPr>
          <p:nvPr/>
        </p:nvCxnSpPr>
        <p:spPr>
          <a:xfrm flipH="1">
            <a:off x="8870950" y="5300588"/>
            <a:ext cx="685800" cy="13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09FE52A-3046-3A01-CB97-17EBD176AC14}"/>
              </a:ext>
            </a:extLst>
          </p:cNvPr>
          <p:cNvSpPr txBox="1"/>
          <p:nvPr/>
        </p:nvSpPr>
        <p:spPr>
          <a:xfrm>
            <a:off x="441147" y="4960817"/>
            <a:ext cx="1486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Feedback on</a:t>
            </a:r>
          </a:p>
          <a:p>
            <a:r>
              <a:rPr lang="en-GB" dirty="0"/>
              <a:t>code and calculations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0E0809-8E73-3911-78B8-11BE0B0CBBBD}"/>
              </a:ext>
            </a:extLst>
          </p:cNvPr>
          <p:cNvSpPr txBox="1"/>
          <p:nvPr/>
        </p:nvSpPr>
        <p:spPr>
          <a:xfrm>
            <a:off x="3625850" y="6279386"/>
            <a:ext cx="1818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“Recompile” and </a:t>
            </a:r>
          </a:p>
          <a:p>
            <a:r>
              <a:rPr lang="en-GB" dirty="0"/>
              <a:t>update display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5F74EB-DCFE-0E82-5787-4A6324264D5C}"/>
              </a:ext>
            </a:extLst>
          </p:cNvPr>
          <p:cNvCxnSpPr/>
          <p:nvPr/>
        </p:nvCxnSpPr>
        <p:spPr>
          <a:xfrm flipV="1">
            <a:off x="1748157" y="5367947"/>
            <a:ext cx="1572893" cy="6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35966F-4FAA-9E7D-31D6-25626FFB6B88}"/>
              </a:ext>
            </a:extLst>
          </p:cNvPr>
          <p:cNvSpPr txBox="1"/>
          <p:nvPr/>
        </p:nvSpPr>
        <p:spPr>
          <a:xfrm>
            <a:off x="6550049" y="6279386"/>
            <a:ext cx="1106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Compute </a:t>
            </a:r>
          </a:p>
          <a:p>
            <a:r>
              <a:rPr lang="en-GB" dirty="0"/>
              <a:t>scattering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F3EFC6-8885-2CE0-9E9B-D4CCAE3FEF0A}"/>
              </a:ext>
            </a:extLst>
          </p:cNvPr>
          <p:cNvCxnSpPr>
            <a:stCxn id="19" idx="0"/>
          </p:cNvCxnSpPr>
          <p:nvPr/>
        </p:nvCxnSpPr>
        <p:spPr>
          <a:xfrm flipV="1">
            <a:off x="4535138" y="4895086"/>
            <a:ext cx="1751362" cy="138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7C812B-64EC-1479-23E4-129B9AB18535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103149" y="4977422"/>
            <a:ext cx="0" cy="130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98D841E-44D5-8DF0-DDDF-CEA04D68DE0D}"/>
              </a:ext>
            </a:extLst>
          </p:cNvPr>
          <p:cNvSpPr txBox="1"/>
          <p:nvPr/>
        </p:nvSpPr>
        <p:spPr>
          <a:xfrm>
            <a:off x="8870950" y="6475270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Lucas Willkins (ISIS)</a:t>
            </a:r>
          </a:p>
        </p:txBody>
      </p:sp>
    </p:spTree>
    <p:extLst>
      <p:ext uri="{BB962C8B-B14F-4D97-AF65-F5344CB8AC3E}">
        <p14:creationId xmlns:p14="http://schemas.microsoft.com/office/powerpoint/2010/main" val="36304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AD573-3D7F-8449-51D5-EF9C4217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Towards SASBDB - </a:t>
            </a:r>
            <a:r>
              <a:rPr lang="en-US" dirty="0" err="1"/>
              <a:t>SasView</a:t>
            </a:r>
            <a:r>
              <a:rPr lang="en-US" dirty="0"/>
              <a:t> integration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3689A4-352C-3188-B3CD-8D5ABBC97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627"/>
          <a:stretch/>
        </p:blipFill>
        <p:spPr>
          <a:xfrm>
            <a:off x="6288066" y="1411244"/>
            <a:ext cx="5752022" cy="403551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F8D2DE-226F-6BCE-A339-8E03E5827E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103709" y="1350527"/>
            <a:ext cx="4993785" cy="4768062"/>
          </a:xfrm>
        </p:spPr>
        <p:txBody>
          <a:bodyPr/>
          <a:lstStyle/>
          <a:p>
            <a:r>
              <a:rPr lang="en-US" dirty="0"/>
              <a:t>Main objectives:</a:t>
            </a:r>
          </a:p>
          <a:p>
            <a:pPr lvl="1"/>
            <a:r>
              <a:rPr lang="en-US" dirty="0"/>
              <a:t>Provide instructions/tutorials for uploading </a:t>
            </a:r>
            <a:r>
              <a:rPr lang="en-US" dirty="0" err="1"/>
              <a:t>SasView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Use Shape2SAS to generate dummy models </a:t>
            </a:r>
          </a:p>
          <a:p>
            <a:pPr lvl="1"/>
            <a:r>
              <a:rPr lang="en-US" dirty="0"/>
              <a:t>Deploy </a:t>
            </a:r>
            <a:r>
              <a:rPr lang="en-US" dirty="0" err="1"/>
              <a:t>SasView</a:t>
            </a:r>
            <a:r>
              <a:rPr lang="en-US" dirty="0"/>
              <a:t> on HAOSC</a:t>
            </a:r>
          </a:p>
          <a:p>
            <a:pPr lvl="1"/>
            <a:r>
              <a:rPr lang="en-US" dirty="0"/>
              <a:t>Upload and download from GUI (optional)</a:t>
            </a:r>
          </a:p>
          <a:p>
            <a:pPr lvl="1"/>
            <a:r>
              <a:rPr lang="en-US" dirty="0"/>
              <a:t>Developments in SASBDB (optional)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232C48-8039-6565-D9A3-2EC906625F4A}"/>
              </a:ext>
            </a:extLst>
          </p:cNvPr>
          <p:cNvSpPr txBox="1"/>
          <p:nvPr/>
        </p:nvSpPr>
        <p:spPr>
          <a:xfrm>
            <a:off x="6288066" y="5446756"/>
            <a:ext cx="2580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www.sasbdb.org</a:t>
            </a:r>
            <a:endParaRPr lang="en-US" dirty="0"/>
          </a:p>
        </p:txBody>
      </p:sp>
      <p:pic>
        <p:nvPicPr>
          <p:cNvPr id="2050" name="Picture 2" descr="HALRIC">
            <a:extLst>
              <a:ext uri="{FF2B5EF4-FFF2-40B4-BE49-F238E27FC236}">
                <a16:creationId xmlns:a16="http://schemas.microsoft.com/office/drawing/2014/main" id="{7C0C29DC-7A79-39C3-9F81-A2855B588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338" y="174639"/>
            <a:ext cx="1700166" cy="74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234FB6-54BA-798D-BA5B-6EDC4736B11A}"/>
              </a:ext>
            </a:extLst>
          </p:cNvPr>
          <p:cNvSpPr txBox="1"/>
          <p:nvPr/>
        </p:nvSpPr>
        <p:spPr>
          <a:xfrm>
            <a:off x="4934500" y="6422455"/>
            <a:ext cx="7257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collaboration with Andreas (KU), Timur and Clement (EMBL Hamburg) </a:t>
            </a:r>
          </a:p>
        </p:txBody>
      </p:sp>
    </p:spTree>
    <p:extLst>
      <p:ext uri="{BB962C8B-B14F-4D97-AF65-F5344CB8AC3E}">
        <p14:creationId xmlns:p14="http://schemas.microsoft.com/office/powerpoint/2010/main" val="4263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5D18-E045-2340-AC44-FCBA8465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Beyond Graphical User Interface (GUI)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C4D4-829F-F248-A596-D5501CB7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16</a:t>
            </a:fld>
            <a:endParaRPr lang="sv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793D9-A5C4-9D4A-9F3B-87598CB0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0" y="2638233"/>
            <a:ext cx="3034477" cy="3894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6F87B-1A6C-9F4E-9863-948E652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67" y="3299385"/>
            <a:ext cx="3857747" cy="298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1FD59-115E-7642-B9B9-F7E4657A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08" y="2881972"/>
            <a:ext cx="3978310" cy="3407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B840E0-0290-3B47-81BC-4481F77395C0}"/>
              </a:ext>
            </a:extLst>
          </p:cNvPr>
          <p:cNvSpPr/>
          <p:nvPr/>
        </p:nvSpPr>
        <p:spPr>
          <a:xfrm>
            <a:off x="1103709" y="1467922"/>
            <a:ext cx="7543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cs typeface="Arial"/>
              </a:rPr>
              <a:t>Useful </a:t>
            </a:r>
            <a:r>
              <a:rPr lang="en-US" dirty="0">
                <a:latin typeface="Arial"/>
                <a:cs typeface="Arial"/>
              </a:rPr>
              <a:t>for batch jobs and reproducibility</a:t>
            </a: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Scripts</a:t>
            </a:r>
            <a:r>
              <a:rPr lang="en-US" sz="1800" dirty="0">
                <a:latin typeface="Arial"/>
                <a:cs typeface="Arial"/>
              </a:rPr>
              <a:t> can be run on computer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B0D7B-FD58-384A-9F06-660E1E9BAC57}"/>
              </a:ext>
            </a:extLst>
          </p:cNvPr>
          <p:cNvSpPr txBox="1"/>
          <p:nvPr/>
        </p:nvSpPr>
        <p:spPr>
          <a:xfrm>
            <a:off x="4599938" y="2512640"/>
            <a:ext cx="11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Before fit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2B087-0EC0-E04E-AA79-2A67F13615D7}"/>
              </a:ext>
            </a:extLst>
          </p:cNvPr>
          <p:cNvSpPr txBox="1"/>
          <p:nvPr/>
        </p:nvSpPr>
        <p:spPr>
          <a:xfrm>
            <a:off x="8136157" y="2518239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After</a:t>
            </a:r>
            <a:r>
              <a:rPr lang="sv-SE" dirty="0"/>
              <a:t> fit </a:t>
            </a:r>
          </a:p>
        </p:txBody>
      </p:sp>
    </p:spTree>
    <p:extLst>
      <p:ext uri="{BB962C8B-B14F-4D97-AF65-F5344CB8AC3E}">
        <p14:creationId xmlns:p14="http://schemas.microsoft.com/office/powerpoint/2010/main" val="175514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46A9B-373B-FA37-E7B8-48BEE68D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we missing?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89724D7-2D1B-6076-E246-85CF8DB5C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771" y="1394326"/>
            <a:ext cx="7805875" cy="519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0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5DB7A-D021-59DB-F9E9-B88456E6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7697E-4E24-BF56-7F8C-D62F13B74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316811" cy="4768062"/>
          </a:xfrm>
        </p:spPr>
        <p:txBody>
          <a:bodyPr/>
          <a:lstStyle/>
          <a:p>
            <a:r>
              <a:rPr lang="en-US" dirty="0"/>
              <a:t>Write down the issues/tasks </a:t>
            </a:r>
          </a:p>
          <a:p>
            <a:r>
              <a:rPr lang="en-US" dirty="0"/>
              <a:t>Help defining the scope, priorities and timeline</a:t>
            </a:r>
          </a:p>
          <a:p>
            <a:r>
              <a:rPr lang="en-US" dirty="0"/>
              <a:t>At the next meeting:</a:t>
            </a:r>
          </a:p>
          <a:p>
            <a:pPr lvl="1"/>
            <a:r>
              <a:rPr lang="en-US" dirty="0"/>
              <a:t>We will review stories</a:t>
            </a:r>
          </a:p>
          <a:p>
            <a:pPr lvl="1"/>
            <a:r>
              <a:rPr lang="en-US" dirty="0"/>
              <a:t>Prioritize and select a few that can go to the contributor camp and more long-term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9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0F5C-3329-FC3F-06BA-F2F899D1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Just to be clear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A391C20-ED20-F154-05D8-A7BA93F4B5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038" y="1201715"/>
            <a:ext cx="4483923" cy="47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CE4115-8474-75B0-B3E8-D3C3AB83F14B}"/>
              </a:ext>
            </a:extLst>
          </p:cNvPr>
          <p:cNvSpPr txBox="1"/>
          <p:nvPr/>
        </p:nvSpPr>
        <p:spPr>
          <a:xfrm>
            <a:off x="3160740" y="6192517"/>
            <a:ext cx="5870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but don’t have the resources to do the whole work…</a:t>
            </a:r>
          </a:p>
        </p:txBody>
      </p:sp>
    </p:spTree>
    <p:extLst>
      <p:ext uri="{BB962C8B-B14F-4D97-AF65-F5344CB8AC3E}">
        <p14:creationId xmlns:p14="http://schemas.microsoft.com/office/powerpoint/2010/main" val="225728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BBD06-25F2-7DC1-7394-59C5EECC2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DA351-076C-3764-0828-E5D7BF3F4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709" y="2548825"/>
            <a:ext cx="9201995" cy="8801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To define short- and long-term roadmaps that better support </a:t>
            </a:r>
            <a:r>
              <a:rPr lang="en-US" dirty="0" err="1"/>
              <a:t>BioSAS</a:t>
            </a:r>
            <a:r>
              <a:rPr lang="en-US" dirty="0"/>
              <a:t> users in </a:t>
            </a:r>
            <a:r>
              <a:rPr lang="en-US" dirty="0" err="1"/>
              <a:t>SasView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496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950C4E-94AD-00D1-191C-90D049434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4563" y="209408"/>
            <a:ext cx="9392124" cy="6439184"/>
          </a:xfrm>
        </p:spPr>
      </p:pic>
    </p:spTree>
    <p:extLst>
      <p:ext uri="{BB962C8B-B14F-4D97-AF65-F5344CB8AC3E}">
        <p14:creationId xmlns:p14="http://schemas.microsoft.com/office/powerpoint/2010/main" val="312355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40B5F-B137-0283-3705-CF65A2AB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8" b="29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82ACB-5DB0-DA46-5150-68A577BA7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571931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Small Angle Scattering Analysis Toolkit</a:t>
            </a:r>
          </a:p>
        </p:txBody>
      </p:sp>
    </p:spTree>
    <p:extLst>
      <p:ext uri="{BB962C8B-B14F-4D97-AF65-F5344CB8AC3E}">
        <p14:creationId xmlns:p14="http://schemas.microsoft.com/office/powerpoint/2010/main" val="187441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13A-5405-2047-B89A-8ADFA16B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The </a:t>
            </a:r>
            <a:r>
              <a:rPr lang="sv-SE" dirty="0" err="1"/>
              <a:t>SasView</a:t>
            </a:r>
            <a:r>
              <a:rPr lang="sv-SE" dirty="0"/>
              <a:t>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482D3-8615-FD46-89FF-7D7A7A28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5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DB6FD3-9FDA-8744-B415-3B4D29F81DC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709" y="1049013"/>
            <a:ext cx="10130348" cy="5070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open, collaborative, community 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3BDA1-2C30-2440-BBB3-3C8AF4EC0B93}"/>
              </a:ext>
            </a:extLst>
          </p:cNvPr>
          <p:cNvSpPr/>
          <p:nvPr/>
        </p:nvSpPr>
        <p:spPr>
          <a:xfrm>
            <a:off x="790083" y="1566565"/>
            <a:ext cx="526560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Community driven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Supported by 10 facilities, 40 contributors </a:t>
            </a:r>
            <a:br>
              <a:rPr lang="en-US" sz="2000" dirty="0"/>
            </a:br>
            <a:r>
              <a:rPr lang="en-US" sz="2000" dirty="0"/>
              <a:t>(~15 active at any one time)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Small leadership team: Paul Butler (NIST), Jeff </a:t>
            </a:r>
            <a:r>
              <a:rPr lang="en-US" sz="2000" dirty="0" err="1"/>
              <a:t>Krzywon</a:t>
            </a:r>
            <a:r>
              <a:rPr lang="en-US" sz="2000" dirty="0"/>
              <a:t> (NIST),  Steve King (ISIS), Wojciech Potrzebowski (</a:t>
            </a:r>
            <a:r>
              <a:rPr lang="en-US" sz="2000" dirty="0" err="1"/>
              <a:t>SciLifeLab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Biweekly calls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Regular </a:t>
            </a:r>
            <a:r>
              <a:rPr lang="en-US" sz="2000" dirty="0" err="1"/>
              <a:t>SasView</a:t>
            </a:r>
            <a:r>
              <a:rPr lang="en-US" sz="2000" dirty="0"/>
              <a:t> camps and hackathons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Hosted on </a:t>
            </a:r>
            <a:r>
              <a:rPr lang="en-US" sz="2000" dirty="0" err="1"/>
              <a:t>github</a:t>
            </a:r>
            <a:r>
              <a:rPr lang="en-US" sz="2000" dirty="0"/>
              <a:t>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SasView</a:t>
            </a:r>
            <a:r>
              <a:rPr lang="en-US" sz="2000" dirty="0"/>
              <a:t>/</a:t>
            </a:r>
            <a:r>
              <a:rPr lang="en-US" sz="2000" dirty="0" err="1"/>
              <a:t>sasview</a:t>
            </a:r>
            <a:r>
              <a:rPr lang="en-US" sz="200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6A658C-6FE5-F542-BFE6-2CAFE6FD809A}"/>
              </a:ext>
            </a:extLst>
          </p:cNvPr>
          <p:cNvGrpSpPr/>
          <p:nvPr/>
        </p:nvGrpSpPr>
        <p:grpSpPr>
          <a:xfrm>
            <a:off x="6831841" y="1566565"/>
            <a:ext cx="4648199" cy="3666579"/>
            <a:chOff x="6004930" y="1625309"/>
            <a:chExt cx="4648199" cy="3666579"/>
          </a:xfrm>
        </p:grpSpPr>
        <p:pic>
          <p:nvPicPr>
            <p:cNvPr id="9" name="Picture 8" descr="http://www.sasview.org/media/photos/code-camp-6a-reduced.png">
              <a:extLst>
                <a:ext uri="{FF2B5EF4-FFF2-40B4-BE49-F238E27FC236}">
                  <a16:creationId xmlns:a16="http://schemas.microsoft.com/office/drawing/2014/main" id="{22B4DCCA-834C-9E42-BBF5-D48921A6D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67798" y="1625309"/>
              <a:ext cx="2285331" cy="1555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EA67BD-F45B-1040-A347-A51EC7431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04930" y="1625309"/>
              <a:ext cx="2272227" cy="15555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D864C2-6915-D74A-9292-D99B5666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4930" y="3270113"/>
              <a:ext cx="2272228" cy="17139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88F8F-83F3-9646-ACB6-0657AFE3AEFB}"/>
                </a:ext>
              </a:extLst>
            </p:cNvPr>
            <p:cNvSpPr txBox="1"/>
            <p:nvPr/>
          </p:nvSpPr>
          <p:spPr>
            <a:xfrm>
              <a:off x="6776418" y="4984111"/>
              <a:ext cx="30156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Pictures from </a:t>
              </a:r>
              <a:r>
                <a:rPr lang="sv-SE" sz="1400" dirty="0" err="1"/>
                <a:t>Code</a:t>
              </a:r>
              <a:r>
                <a:rPr lang="sv-SE" sz="1400" dirty="0"/>
                <a:t> Camps: V, VI, VIII, 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E9A1DDF-6553-7D44-91E8-0BAD6A0D84B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709" y="3211369"/>
            <a:ext cx="2283783" cy="17139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B1A31F-F13D-6147-8DAA-4396DD97E6CF}"/>
              </a:ext>
            </a:extLst>
          </p:cNvPr>
          <p:cNvSpPr/>
          <p:nvPr/>
        </p:nvSpPr>
        <p:spPr>
          <a:xfrm>
            <a:off x="4884360" y="5677817"/>
            <a:ext cx="179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www.sasview.org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03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ED28C-6AD2-B815-53B5-7C656D653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F29B-ADFF-DFAC-5939-61D69DFC7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/>
              <a:t>SasView collaboration</a:t>
            </a:r>
            <a:r>
              <a:rPr lang="sv-SE" dirty="0"/>
              <a:t> </a:t>
            </a:r>
            <a:r>
              <a:rPr lang="sv-SE" dirty="0" err="1"/>
              <a:t>rules</a:t>
            </a:r>
            <a:r>
              <a:rPr lang="en-SE"/>
              <a:t> 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8F762-5E04-E531-49A9-70F0958D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6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D7E90-8F41-EB09-5E5B-CB8B8C94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977552" cy="4768062"/>
          </a:xfrm>
        </p:spPr>
        <p:txBody>
          <a:bodyPr/>
          <a:lstStyle/>
          <a:p>
            <a:pPr marL="0" indent="0">
              <a:buNone/>
            </a:pP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Those who bring the resources (time, effort, funds) choose what to work on</a:t>
            </a: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latin typeface="Helvetica" pitchFamily="2" charset="0"/>
              </a:rPr>
              <a:t>but</a:t>
            </a:r>
            <a:r>
              <a:rPr lang="en-GB" dirty="0">
                <a:effectLst/>
                <a:latin typeface="Helvetica" pitchFamily="2" charset="0"/>
              </a:rPr>
              <a:t> cannot break existing experiences </a:t>
            </a:r>
            <a:r>
              <a:rPr lang="en-GB" i="1" dirty="0">
                <a:effectLst/>
                <a:latin typeface="Helvetica" pitchFamily="2" charset="0"/>
              </a:rPr>
              <a:t>...</a:t>
            </a:r>
            <a:endParaRPr lang="en-GB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78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5A26F-0906-D5F8-9B09-E42F1715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587737" cy="657339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Contributed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F3C1-DEBD-6BB5-AB52-E43585D4E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461" y="1281046"/>
            <a:ext cx="5904277" cy="50816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Simultaneous SAXS and SANS fitting</a:t>
            </a:r>
          </a:p>
          <a:p>
            <a:r>
              <a:rPr lang="en-US" dirty="0"/>
              <a:t>Improvements in:</a:t>
            </a:r>
          </a:p>
          <a:p>
            <a:pPr lvl="1"/>
            <a:r>
              <a:rPr lang="en-US" dirty="0"/>
              <a:t>Plotting</a:t>
            </a:r>
          </a:p>
          <a:p>
            <a:pPr lvl="1"/>
            <a:r>
              <a:rPr lang="en-US" dirty="0"/>
              <a:t>Data structure (trends)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Plugin Editor</a:t>
            </a:r>
          </a:p>
          <a:p>
            <a:pPr lvl="1"/>
            <a:r>
              <a:rPr lang="en-US" dirty="0"/>
              <a:t>Slicers</a:t>
            </a:r>
          </a:p>
          <a:p>
            <a:pPr lvl="1"/>
            <a:r>
              <a:rPr lang="en-US" dirty="0"/>
              <a:t>Generic Scattering Calculator</a:t>
            </a:r>
          </a:p>
          <a:p>
            <a:r>
              <a:rPr lang="en-US" dirty="0"/>
              <a:t>Web-based API</a:t>
            </a:r>
          </a:p>
          <a:p>
            <a:r>
              <a:rPr lang="en-US" dirty="0"/>
              <a:t>Pore size distributions</a:t>
            </a:r>
          </a:p>
          <a:p>
            <a:r>
              <a:rPr lang="en-US" dirty="0"/>
              <a:t>Shape2SAS</a:t>
            </a:r>
          </a:p>
          <a:p>
            <a:r>
              <a:rPr lang="en-US" dirty="0"/>
              <a:t>Project Database</a:t>
            </a:r>
          </a:p>
          <a:p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EFEEE26-C01C-92B6-36AE-25EF5845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75" y="1419383"/>
            <a:ext cx="3955064" cy="3719973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331ACC3-EF3D-8484-BD92-D1A8382D0AE3}"/>
              </a:ext>
            </a:extLst>
          </p:cNvPr>
          <p:cNvSpPr txBox="1">
            <a:spLocks/>
          </p:cNvSpPr>
          <p:nvPr/>
        </p:nvSpPr>
        <p:spPr>
          <a:xfrm>
            <a:off x="5838412" y="5750127"/>
            <a:ext cx="6498738" cy="1193778"/>
          </a:xfrm>
          <a:prstGeom prst="rect">
            <a:avLst/>
          </a:prstGeom>
        </p:spPr>
        <p:txBody>
          <a:bodyPr vert="horz" lIns="0" tIns="45720" rIns="1800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Contributors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b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Iestyn </a:t>
            </a:r>
            <a:r>
              <a:rPr lang="en-GB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Cadwallader-Jones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Nouhalia Agouzal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Dorian Lozano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Julius 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Karliczek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(ILL)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Ellis Hewi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s, James 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Crake-Merani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Ruben Lopes 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(ISIS)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Alex Zheng 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(NIST)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Brayden Miller (NIST)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Xael Shan (NIST)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Anita Zhang (Princeton), Kristian 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Lytje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Arhus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University), Summer Hansen (SNS)</a:t>
            </a:r>
            <a:endParaRPr lang="en-SE" sz="15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SE"/>
          </a:p>
          <a:p>
            <a:endParaRPr lang="en-SE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DC6D5E1-FECF-03A4-4C75-9CDCEC340D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5925"/>
          <a:stretch/>
        </p:blipFill>
        <p:spPr>
          <a:xfrm>
            <a:off x="5384620" y="2625410"/>
            <a:ext cx="3530890" cy="30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7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538AC9A-C90A-43F6-5653-95DD6330FC0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612" y="1878036"/>
            <a:ext cx="7556588" cy="4225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ED036-EF09-4642-93BC-F1AD2D7A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70+ </a:t>
            </a:r>
            <a:r>
              <a:rPr lang="sv-SE" dirty="0" err="1"/>
              <a:t>models</a:t>
            </a:r>
            <a:r>
              <a:rPr lang="sv-SE" dirty="0"/>
              <a:t> to </a:t>
            </a:r>
            <a:r>
              <a:rPr lang="sv-SE" dirty="0" err="1"/>
              <a:t>explain</a:t>
            </a:r>
            <a:r>
              <a:rPr lang="sv-SE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C8CFB-C23C-B848-A6BD-D4DF0EE7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8</a:t>
            </a:fld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C913CA-0D5C-9348-87F8-D29ABE448A81}"/>
              </a:ext>
            </a:extLst>
          </p:cNvPr>
          <p:cNvGrpSpPr/>
          <p:nvPr/>
        </p:nvGrpSpPr>
        <p:grpSpPr>
          <a:xfrm>
            <a:off x="-141227" y="3024762"/>
            <a:ext cx="3207198" cy="750342"/>
            <a:chOff x="212185" y="2754391"/>
            <a:chExt cx="3207198" cy="750342"/>
          </a:xfrm>
        </p:grpSpPr>
        <p:sp>
          <p:nvSpPr>
            <p:cNvPr id="14" name="Google Shape;182;p31">
              <a:extLst>
                <a:ext uri="{FF2B5EF4-FFF2-40B4-BE49-F238E27FC236}">
                  <a16:creationId xmlns:a16="http://schemas.microsoft.com/office/drawing/2014/main" id="{FD24C6AE-E1D4-6E42-B38A-A23522B535F7}"/>
                </a:ext>
              </a:extLst>
            </p:cNvPr>
            <p:cNvSpPr txBox="1"/>
            <p:nvPr/>
          </p:nvSpPr>
          <p:spPr>
            <a:xfrm>
              <a:off x="212185" y="2754391"/>
              <a:ext cx="2607947" cy="750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r">
                <a:buSzPts val="1500"/>
              </a:pPr>
              <a:r>
                <a:rPr lang="en" sz="1600" dirty="0"/>
                <a:t>Data management</a:t>
              </a:r>
              <a:endParaRPr sz="1600" dirty="0"/>
            </a:p>
            <a:p>
              <a:pPr algn="r">
                <a:buSzPts val="1300"/>
              </a:pPr>
              <a:r>
                <a:rPr lang="en" sz="1600" dirty="0"/>
                <a:t>Common data formats supported, including NXCansas &amp; </a:t>
              </a:r>
              <a:r>
                <a:rPr lang="en" sz="1600" i="1" dirty="0"/>
                <a:t>cansas1D</a:t>
              </a:r>
              <a:endParaRPr sz="1600" dirty="0"/>
            </a:p>
          </p:txBody>
        </p:sp>
        <p:sp>
          <p:nvSpPr>
            <p:cNvPr id="18" name="Google Shape;186;p31">
              <a:extLst>
                <a:ext uri="{FF2B5EF4-FFF2-40B4-BE49-F238E27FC236}">
                  <a16:creationId xmlns:a16="http://schemas.microsoft.com/office/drawing/2014/main" id="{8D02F92A-4468-7C42-A55E-FEA968C8A2DE}"/>
                </a:ext>
              </a:extLst>
            </p:cNvPr>
            <p:cNvSpPr/>
            <p:nvPr/>
          </p:nvSpPr>
          <p:spPr>
            <a:xfrm>
              <a:off x="2800807" y="2971332"/>
              <a:ext cx="618576" cy="294825"/>
            </a:xfrm>
            <a:prstGeom prst="rightArrow">
              <a:avLst>
                <a:gd name="adj1" fmla="val 48674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DA965F-1EFA-C044-92DF-93CDAF7FDD0C}"/>
              </a:ext>
            </a:extLst>
          </p:cNvPr>
          <p:cNvGrpSpPr/>
          <p:nvPr/>
        </p:nvGrpSpPr>
        <p:grpSpPr>
          <a:xfrm>
            <a:off x="-212067" y="4551806"/>
            <a:ext cx="3526679" cy="572075"/>
            <a:chOff x="478885" y="4212138"/>
            <a:chExt cx="3526679" cy="572075"/>
          </a:xfrm>
        </p:grpSpPr>
        <p:sp>
          <p:nvSpPr>
            <p:cNvPr id="17" name="Google Shape;185;p31">
              <a:extLst>
                <a:ext uri="{FF2B5EF4-FFF2-40B4-BE49-F238E27FC236}">
                  <a16:creationId xmlns:a16="http://schemas.microsoft.com/office/drawing/2014/main" id="{A76358B5-87EE-6B46-9555-774531D2FF53}"/>
                </a:ext>
              </a:extLst>
            </p:cNvPr>
            <p:cNvSpPr txBox="1"/>
            <p:nvPr/>
          </p:nvSpPr>
          <p:spPr>
            <a:xfrm>
              <a:off x="478885" y="4212138"/>
              <a:ext cx="3526679" cy="57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Analysis Tool Choice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&amp;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Plotting</a:t>
              </a:r>
              <a:endParaRPr sz="1600" dirty="0"/>
            </a:p>
          </p:txBody>
        </p:sp>
        <p:sp>
          <p:nvSpPr>
            <p:cNvPr id="19" name="Google Shape;187;p31">
              <a:extLst>
                <a:ext uri="{FF2B5EF4-FFF2-40B4-BE49-F238E27FC236}">
                  <a16:creationId xmlns:a16="http://schemas.microsoft.com/office/drawing/2014/main" id="{95D76609-9B38-6041-AA71-0BBA0DE919BB}"/>
                </a:ext>
              </a:extLst>
            </p:cNvPr>
            <p:cNvSpPr/>
            <p:nvPr/>
          </p:nvSpPr>
          <p:spPr>
            <a:xfrm>
              <a:off x="3237006" y="4463850"/>
              <a:ext cx="574618" cy="21608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18C3-892E-D04D-8C05-2657671A2718}"/>
              </a:ext>
            </a:extLst>
          </p:cNvPr>
          <p:cNvGrpSpPr/>
          <p:nvPr/>
        </p:nvGrpSpPr>
        <p:grpSpPr>
          <a:xfrm>
            <a:off x="2138437" y="5304424"/>
            <a:ext cx="4011925" cy="1200856"/>
            <a:chOff x="2138437" y="4939753"/>
            <a:chExt cx="4011925" cy="1200856"/>
          </a:xfrm>
        </p:grpSpPr>
        <p:sp>
          <p:nvSpPr>
            <p:cNvPr id="16" name="Google Shape;184;p31">
              <a:extLst>
                <a:ext uri="{FF2B5EF4-FFF2-40B4-BE49-F238E27FC236}">
                  <a16:creationId xmlns:a16="http://schemas.microsoft.com/office/drawing/2014/main" id="{9A156BBA-89A1-C14E-A04C-15AC21F9BC07}"/>
                </a:ext>
              </a:extLst>
            </p:cNvPr>
            <p:cNvSpPr txBox="1"/>
            <p:nvPr/>
          </p:nvSpPr>
          <p:spPr>
            <a:xfrm>
              <a:off x="2138437" y="5714533"/>
              <a:ext cx="4011925" cy="426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Polydispersity (choice of distribution and distribution parameters)</a:t>
              </a:r>
              <a:endParaRPr sz="1600" dirty="0"/>
            </a:p>
          </p:txBody>
        </p:sp>
        <p:sp>
          <p:nvSpPr>
            <p:cNvPr id="20" name="Google Shape;188;p31">
              <a:extLst>
                <a:ext uri="{FF2B5EF4-FFF2-40B4-BE49-F238E27FC236}">
                  <a16:creationId xmlns:a16="http://schemas.microsoft.com/office/drawing/2014/main" id="{A6797D35-E296-9C48-B4C5-FDCBEA825FE9}"/>
                </a:ext>
              </a:extLst>
            </p:cNvPr>
            <p:cNvSpPr/>
            <p:nvPr/>
          </p:nvSpPr>
          <p:spPr>
            <a:xfrm rot="18059144">
              <a:off x="4599765" y="5225298"/>
              <a:ext cx="840514" cy="26942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2005E-A851-4D43-9F46-3C7D9D305E35}"/>
              </a:ext>
            </a:extLst>
          </p:cNvPr>
          <p:cNvGrpSpPr/>
          <p:nvPr/>
        </p:nvGrpSpPr>
        <p:grpSpPr>
          <a:xfrm>
            <a:off x="5601262" y="5569675"/>
            <a:ext cx="4862456" cy="797492"/>
            <a:chOff x="5618303" y="5221333"/>
            <a:chExt cx="4269104" cy="797492"/>
          </a:xfrm>
        </p:grpSpPr>
        <p:sp>
          <p:nvSpPr>
            <p:cNvPr id="13" name="Google Shape;181;p31">
              <a:extLst>
                <a:ext uri="{FF2B5EF4-FFF2-40B4-BE49-F238E27FC236}">
                  <a16:creationId xmlns:a16="http://schemas.microsoft.com/office/drawing/2014/main" id="{6AFCB641-B4C7-AB46-9BA3-0BBEFE7A0B05}"/>
                </a:ext>
              </a:extLst>
            </p:cNvPr>
            <p:cNvSpPr txBox="1"/>
            <p:nvPr/>
          </p:nvSpPr>
          <p:spPr>
            <a:xfrm>
              <a:off x="6046488" y="5714533"/>
              <a:ext cx="3840919" cy="304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Resolution smearing (pinhole and slit)</a:t>
              </a:r>
              <a:endParaRPr sz="1600" dirty="0"/>
            </a:p>
            <a:p>
              <a:pPr algn="ctr">
                <a:buSzPts val="1300"/>
              </a:pPr>
              <a:r>
                <a:rPr lang="en" sz="1600" dirty="0"/>
                <a:t>Automatically from data or provide parameters</a:t>
              </a:r>
              <a:endParaRPr sz="1600" dirty="0"/>
            </a:p>
          </p:txBody>
        </p:sp>
        <p:sp>
          <p:nvSpPr>
            <p:cNvPr id="21" name="Google Shape;189;p31">
              <a:extLst>
                <a:ext uri="{FF2B5EF4-FFF2-40B4-BE49-F238E27FC236}">
                  <a16:creationId xmlns:a16="http://schemas.microsoft.com/office/drawing/2014/main" id="{B1F9BA50-F985-A140-AC8A-34058050B728}"/>
                </a:ext>
              </a:extLst>
            </p:cNvPr>
            <p:cNvSpPr/>
            <p:nvPr/>
          </p:nvSpPr>
          <p:spPr>
            <a:xfrm rot="12739603">
              <a:off x="5618303" y="5221333"/>
              <a:ext cx="954221" cy="33987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3754BD-094F-5840-9E47-9B86C5AD1628}"/>
              </a:ext>
            </a:extLst>
          </p:cNvPr>
          <p:cNvGrpSpPr/>
          <p:nvPr/>
        </p:nvGrpSpPr>
        <p:grpSpPr>
          <a:xfrm>
            <a:off x="3583132" y="1329256"/>
            <a:ext cx="3840919" cy="1350851"/>
            <a:chOff x="4178217" y="1605029"/>
            <a:chExt cx="3369423" cy="1350851"/>
          </a:xfrm>
        </p:grpSpPr>
        <p:sp>
          <p:nvSpPr>
            <p:cNvPr id="15" name="Google Shape;183;p31">
              <a:extLst>
                <a:ext uri="{FF2B5EF4-FFF2-40B4-BE49-F238E27FC236}">
                  <a16:creationId xmlns:a16="http://schemas.microsoft.com/office/drawing/2014/main" id="{00ACBF1D-247E-EF44-BA61-152B66185F84}"/>
                </a:ext>
              </a:extLst>
            </p:cNvPr>
            <p:cNvSpPr txBox="1"/>
            <p:nvPr/>
          </p:nvSpPr>
          <p:spPr>
            <a:xfrm>
              <a:off x="4178217" y="1605029"/>
              <a:ext cx="3369423" cy="328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Wide choice of built-in models (&gt; 70)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F(Q), S(Q) &amp; F(Q)*S(Q)</a:t>
              </a:r>
              <a:endParaRPr sz="1600" dirty="0"/>
            </a:p>
          </p:txBody>
        </p:sp>
        <p:sp>
          <p:nvSpPr>
            <p:cNvPr id="22" name="Google Shape;190;p31">
              <a:extLst>
                <a:ext uri="{FF2B5EF4-FFF2-40B4-BE49-F238E27FC236}">
                  <a16:creationId xmlns:a16="http://schemas.microsoft.com/office/drawing/2014/main" id="{D4EB9BCF-8574-3A4B-B308-F047DA42BA74}"/>
                </a:ext>
              </a:extLst>
            </p:cNvPr>
            <p:cNvSpPr/>
            <p:nvPr/>
          </p:nvSpPr>
          <p:spPr>
            <a:xfrm rot="6333609">
              <a:off x="5605461" y="2478997"/>
              <a:ext cx="737757" cy="21600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AA76C-3071-1C47-AFB2-039EB386A44D}"/>
              </a:ext>
            </a:extLst>
          </p:cNvPr>
          <p:cNvGrpSpPr/>
          <p:nvPr/>
        </p:nvGrpSpPr>
        <p:grpSpPr>
          <a:xfrm>
            <a:off x="7637572" y="1255062"/>
            <a:ext cx="3840919" cy="1158805"/>
            <a:chOff x="8857791" y="1705004"/>
            <a:chExt cx="1870684" cy="1158805"/>
          </a:xfrm>
        </p:grpSpPr>
        <p:sp>
          <p:nvSpPr>
            <p:cNvPr id="12" name="Google Shape;180;p31">
              <a:extLst>
                <a:ext uri="{FF2B5EF4-FFF2-40B4-BE49-F238E27FC236}">
                  <a16:creationId xmlns:a16="http://schemas.microsoft.com/office/drawing/2014/main" id="{CAA82A9E-040B-4544-A786-8CB197F70576}"/>
                </a:ext>
              </a:extLst>
            </p:cNvPr>
            <p:cNvSpPr txBox="1"/>
            <p:nvPr/>
          </p:nvSpPr>
          <p:spPr>
            <a:xfrm>
              <a:off x="8857791" y="1705004"/>
              <a:ext cx="1870684" cy="182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Single, batch </a:t>
              </a:r>
              <a:r>
                <a:rPr lang="en" sz="1600"/>
                <a:t>and  simultaneous </a:t>
              </a:r>
              <a:br>
                <a:rPr lang="en" sz="1600"/>
              </a:br>
              <a:r>
                <a:rPr lang="en" sz="1600"/>
                <a:t>1D and 2D </a:t>
              </a:r>
              <a:r>
                <a:rPr lang="en" sz="1600" dirty="0"/>
                <a:t>fitting</a:t>
              </a:r>
              <a:endParaRPr sz="1600" dirty="0"/>
            </a:p>
          </p:txBody>
        </p:sp>
        <p:sp>
          <p:nvSpPr>
            <p:cNvPr id="23" name="Google Shape;191;p31">
              <a:extLst>
                <a:ext uri="{FF2B5EF4-FFF2-40B4-BE49-F238E27FC236}">
                  <a16:creationId xmlns:a16="http://schemas.microsoft.com/office/drawing/2014/main" id="{C0BF1128-9753-5341-8F7D-43F12C2056AA}"/>
                </a:ext>
              </a:extLst>
            </p:cNvPr>
            <p:cNvSpPr/>
            <p:nvPr/>
          </p:nvSpPr>
          <p:spPr>
            <a:xfrm rot="7518490">
              <a:off x="9033470" y="2422671"/>
              <a:ext cx="587051" cy="2952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326063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117A-D04B-074D-BE06-C256261C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Plugin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FF74A-62AF-2A47-B6AE-FA8BFFEB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9</a:t>
            </a:fld>
            <a:endParaRPr lang="sv-SE"/>
          </a:p>
        </p:txBody>
      </p:sp>
      <p:pic>
        <p:nvPicPr>
          <p:cNvPr id="12" name="Content Placeholder 19">
            <a:extLst>
              <a:ext uri="{FF2B5EF4-FFF2-40B4-BE49-F238E27FC236}">
                <a16:creationId xmlns:a16="http://schemas.microsoft.com/office/drawing/2014/main" id="{69E3DF8D-25AE-634F-AFA2-FDEB0C9EA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746" y="3676054"/>
            <a:ext cx="4159567" cy="3148067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4E4D47-961A-9F49-BD54-80DC3948C6F5}"/>
              </a:ext>
            </a:extLst>
          </p:cNvPr>
          <p:cNvSpPr/>
          <p:nvPr/>
        </p:nvSpPr>
        <p:spPr>
          <a:xfrm>
            <a:off x="508746" y="1362878"/>
            <a:ext cx="40051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Dedicated editor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Syntax and performance testing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Directly available in </a:t>
            </a:r>
            <a:r>
              <a:rPr lang="en-US" dirty="0" err="1">
                <a:latin typeface="Arial"/>
                <a:cs typeface="Arial"/>
              </a:rPr>
              <a:t>SasView</a:t>
            </a:r>
            <a:r>
              <a:rPr lang="en-US" dirty="0">
                <a:latin typeface="Arial"/>
                <a:cs typeface="Arial"/>
              </a:rPr>
              <a:t> ecosystem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Community developed models can be deposited to marketplace: https://</a:t>
            </a:r>
            <a:r>
              <a:rPr lang="en-US" dirty="0" err="1">
                <a:latin typeface="Arial"/>
                <a:cs typeface="Arial"/>
              </a:rPr>
              <a:t>marketplace.sasview.org</a:t>
            </a:r>
            <a:r>
              <a:rPr lang="en-US" dirty="0">
                <a:latin typeface="Arial"/>
                <a:cs typeface="Arial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7204D0-DC39-F440-A290-1AB57CFA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457" y="1349158"/>
            <a:ext cx="3040430" cy="454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783C9D-183E-6848-8F39-9A20D43B6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683" y="1349158"/>
            <a:ext cx="3102018" cy="454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308CB6"/>
      </a:hlink>
      <a:folHlink>
        <a:srgbClr val="85DFD0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SciLifeLab PPT_ligh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ciLifeLab PPT_ligh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5108</TotalTime>
  <Words>720</Words>
  <Application>Microsoft Macintosh PowerPoint</Application>
  <PresentationFormat>Widescreen</PresentationFormat>
  <Paragraphs>128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Aptos Display</vt:lpstr>
      <vt:lpstr>Arial</vt:lpstr>
      <vt:lpstr>Helvetica</vt:lpstr>
      <vt:lpstr>Verdana</vt:lpstr>
      <vt:lpstr>Office Theme</vt:lpstr>
      <vt:lpstr>1_SciLifeLab PPT_light</vt:lpstr>
      <vt:lpstr>SciLifeLab PPT_light</vt:lpstr>
      <vt:lpstr>Agenda</vt:lpstr>
      <vt:lpstr>Motivation </vt:lpstr>
      <vt:lpstr>PowerPoint Presentation</vt:lpstr>
      <vt:lpstr>Small Angle Scattering Analysis Toolkit</vt:lpstr>
      <vt:lpstr>The SasView approach</vt:lpstr>
      <vt:lpstr>SasView collaboration rules </vt:lpstr>
      <vt:lpstr>Contributed projects</vt:lpstr>
      <vt:lpstr>70+ models to explain data</vt:lpstr>
      <vt:lpstr>Plugin models</vt:lpstr>
      <vt:lpstr>P(r) inversion using Moore’s derivation </vt:lpstr>
      <vt:lpstr>SLD calculator works for AA sequence</vt:lpstr>
      <vt:lpstr>Generic Scattering calculator improvements </vt:lpstr>
      <vt:lpstr>Shape2SAS</vt:lpstr>
      <vt:lpstr>Particle Editor</vt:lpstr>
      <vt:lpstr>Towards SASBDB - SasView integration</vt:lpstr>
      <vt:lpstr>Beyond Graphical User Interface (GUI)</vt:lpstr>
      <vt:lpstr>What are we missing?</vt:lpstr>
      <vt:lpstr>What’s next?</vt:lpstr>
      <vt:lpstr>Just to be clear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Wojciech Potrzebowski</dc:creator>
  <cp:lastModifiedBy>Wojciech Potrzebowski</cp:lastModifiedBy>
  <cp:revision>74</cp:revision>
  <dcterms:created xsi:type="dcterms:W3CDTF">2024-08-08T04:55:16Z</dcterms:created>
  <dcterms:modified xsi:type="dcterms:W3CDTF">2025-09-17T13:00:19Z</dcterms:modified>
</cp:coreProperties>
</file>